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9"/>
  </p:notesMasterIdLst>
  <p:handoutMasterIdLst>
    <p:handoutMasterId r:id="rId30"/>
  </p:handoutMasterIdLst>
  <p:sldIdLst>
    <p:sldId id="357" r:id="rId2"/>
    <p:sldId id="388" r:id="rId3"/>
    <p:sldId id="359" r:id="rId4"/>
    <p:sldId id="384" r:id="rId5"/>
    <p:sldId id="363" r:id="rId6"/>
    <p:sldId id="389" r:id="rId7"/>
    <p:sldId id="362" r:id="rId8"/>
    <p:sldId id="365" r:id="rId9"/>
    <p:sldId id="367" r:id="rId10"/>
    <p:sldId id="385" r:id="rId11"/>
    <p:sldId id="390" r:id="rId12"/>
    <p:sldId id="368" r:id="rId13"/>
    <p:sldId id="369" r:id="rId14"/>
    <p:sldId id="370" r:id="rId15"/>
    <p:sldId id="371" r:id="rId16"/>
    <p:sldId id="386" r:id="rId17"/>
    <p:sldId id="387" r:id="rId18"/>
    <p:sldId id="391" r:id="rId19"/>
    <p:sldId id="372" r:id="rId20"/>
    <p:sldId id="373" r:id="rId21"/>
    <p:sldId id="376" r:id="rId22"/>
    <p:sldId id="392" r:id="rId23"/>
    <p:sldId id="379" r:id="rId24"/>
    <p:sldId id="380" r:id="rId25"/>
    <p:sldId id="381" r:id="rId26"/>
    <p:sldId id="382" r:id="rId27"/>
    <p:sldId id="383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0091EA"/>
    <a:srgbClr val="FF0000"/>
    <a:srgbClr val="00B415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21" autoAdjust="0"/>
    <p:restoredTop sz="94660"/>
  </p:normalViewPr>
  <p:slideViewPr>
    <p:cSldViewPr>
      <p:cViewPr>
        <p:scale>
          <a:sx n="75" d="100"/>
          <a:sy n="75" d="100"/>
        </p:scale>
        <p:origin x="1248" y="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8B5079-CFEE-486E-99E8-2DA1E9F33FD8}" type="datetimeFigureOut">
              <a:rPr lang="pt-BR" smtClean="0"/>
              <a:t>15/04/2017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66DCF-0A8A-405D-88BC-25E5DB733B9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229153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EA6E38-82B1-47BB-A812-313B295FEFF2}" type="datetimeFigureOut">
              <a:rPr lang="en-US" smtClean="0"/>
              <a:pPr/>
              <a:t>4/15/2017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089E94-532B-494D-AD7A-712B16D9F5AA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09838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Explicar um resumo do que</a:t>
            </a:r>
            <a:r>
              <a:rPr lang="pt-BR" baseline="0" dirty="0"/>
              <a:t> vai ser falado neste treinamento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076274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Explicar um resumo do que</a:t>
            </a:r>
            <a:r>
              <a:rPr lang="pt-BR" baseline="0" dirty="0"/>
              <a:t> vai ser falado neste treinamento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211685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Explicar um resumo do que</a:t>
            </a:r>
            <a:r>
              <a:rPr lang="pt-BR" baseline="0" dirty="0"/>
              <a:t> vai ser falado neste treinamento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6329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Explicar um resumo do que</a:t>
            </a:r>
            <a:r>
              <a:rPr lang="pt-BR" baseline="0" dirty="0"/>
              <a:t> vai ser falado neste treinamento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5806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Explicar um resumo do que</a:t>
            </a:r>
            <a:r>
              <a:rPr lang="pt-BR" baseline="0" dirty="0"/>
              <a:t> vai ser falado neste treinamento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871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0C574-386A-4158-BC4D-732C3881CFAF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274638"/>
            <a:ext cx="21336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9DAB3369-7666-44EB-AEA9-5FA9440DB40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632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A6A7-367C-4953-9F43-E03F72B7C787}" type="datetime1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7882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532F6-7C9A-4B49-9130-FB07939FBD1B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0109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48710-26C1-49BF-A2C7-A8EC7C467837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07487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B474F-EE7A-4484-87D4-3E4C58C67CE4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3659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0C574-386A-4158-BC4D-732C3881CFAF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274638"/>
            <a:ext cx="21336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</a:defRPr>
            </a:lvl1pPr>
          </a:lstStyle>
          <a:p>
            <a:fld id="{9DAB3369-7666-44EB-AEA9-5FA9440DB40A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4256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21FB2E-0C0A-4E0B-88E6-FAF349C25102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86513" y="304800"/>
            <a:ext cx="2133600" cy="365125"/>
          </a:xfrm>
        </p:spPr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15142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D7E9D-7E23-43F5-ABA1-5DC37833549E}" type="datetime1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7276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A0E75-8104-4C15-BB04-75E741C461C7}" type="datetime1">
              <a:rPr lang="en-US" smtClean="0"/>
              <a:t>4/15/2017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45730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B67DC-D6BA-468A-8345-3877880442F9}" type="datetime1">
              <a:rPr lang="en-US" smtClean="0"/>
              <a:t>4/15/2017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8258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A897EB-0177-4412-9ECB-00C2320C2DAD}" type="datetime1">
              <a:rPr lang="en-US" smtClean="0"/>
              <a:t>4/15/2017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65579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37F216-948C-4057-B7E0-F68325012D13}" type="datetime1">
              <a:rPr lang="en-US" smtClean="0"/>
              <a:t>4/15/2017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6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9DAB3369-7666-44EB-AEA9-5FA9440DB40A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2743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F4812-F742-49E2-AE3A-18B346D1FCFE}" type="datetime1">
              <a:rPr lang="en-US" smtClean="0"/>
              <a:t>4/15/2017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2746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B3369-7666-44EB-AEA9-5FA9440DB40A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694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futurecom.com.br/o-que-sao-apps-e-para-que-eles-serve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Número de Slide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" y="0"/>
            <a:ext cx="9115425" cy="6858000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762000" y="1828800"/>
            <a:ext cx="7162800" cy="292387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latin typeface="Tw Cen MT Condensed" panose="020B0606020104020203" pitchFamily="34" charset="0"/>
              </a:rPr>
              <a:t>Trabalho de Engenharia de software</a:t>
            </a:r>
          </a:p>
          <a:p>
            <a:pPr algn="ctr"/>
            <a:endParaRPr lang="pt-BR" sz="3600" dirty="0">
              <a:latin typeface="Tw Cen MT Condensed" panose="020B0606020104020203" pitchFamily="34" charset="0"/>
            </a:endParaRPr>
          </a:p>
          <a:p>
            <a:pPr algn="ctr"/>
            <a:r>
              <a:rPr lang="pt-BR" sz="3600" dirty="0">
                <a:latin typeface="Tw Cen MT Condensed" panose="020B0606020104020203" pitchFamily="34" charset="0"/>
              </a:rPr>
              <a:t>Desenvolvimento de </a:t>
            </a:r>
            <a:r>
              <a:rPr lang="pt-BR" sz="3600" dirty="0" err="1">
                <a:latin typeface="Tw Cen MT Condensed" panose="020B0606020104020203" pitchFamily="34" charset="0"/>
              </a:rPr>
              <a:t>Apps</a:t>
            </a:r>
            <a:endParaRPr lang="pt-BR" sz="3600" dirty="0">
              <a:latin typeface="Tw Cen MT Condensed" panose="020B0606020104020203" pitchFamily="34" charset="0"/>
            </a:endParaRPr>
          </a:p>
          <a:p>
            <a:pPr algn="ctr"/>
            <a:endParaRPr lang="pt-BR" sz="3600" dirty="0">
              <a:latin typeface="Tw Cen MT Condensed" panose="020B0606020104020203" pitchFamily="34" charset="0"/>
            </a:endParaRPr>
          </a:p>
          <a:p>
            <a:pPr algn="ctr"/>
            <a:r>
              <a:rPr lang="pt-BR" sz="2000" dirty="0">
                <a:latin typeface="Tw Cen MT Condensed" panose="020B0606020104020203" pitchFamily="34" charset="0"/>
              </a:rPr>
              <a:t>Esse trabalho foi desenvolvido para apresentar alguns conceitos de desenvolvimento de aplicações móveis</a:t>
            </a:r>
          </a:p>
        </p:txBody>
      </p:sp>
    </p:spTree>
    <p:extLst>
      <p:ext uri="{BB962C8B-B14F-4D97-AF65-F5344CB8AC3E}">
        <p14:creationId xmlns:p14="http://schemas.microsoft.com/office/powerpoint/2010/main" val="1994737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19400"/>
            <a:ext cx="9144000" cy="404446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09600" y="2286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2"/>
                </a:solidFill>
              </a:rPr>
              <a:t>Versões Android</a:t>
            </a:r>
          </a:p>
        </p:txBody>
      </p:sp>
      <p:sp>
        <p:nvSpPr>
          <p:cNvPr id="15" name="Espaço Reservado para Número de Slid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378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300" y="457200"/>
            <a:ext cx="2461085" cy="40910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pPr>
              <a:lnSpc>
                <a:spcPct val="95000"/>
              </a:lnSpc>
              <a:buClr>
                <a:srgbClr val="F2F2F2"/>
              </a:buClr>
              <a:buSzPct val="25000"/>
              <a:buFont typeface="Arial"/>
              <a:buNone/>
            </a:pPr>
            <a:r>
              <a:rPr lang="en-GB" sz="4000" b="1" dirty="0" err="1">
                <a:solidFill>
                  <a:schemeClr val="bg1"/>
                </a:solidFill>
                <a:latin typeface="Tw Cen MT Condensed" panose="020B0606020104020203" pitchFamily="34" charset="0"/>
                <a:ea typeface="Arial"/>
                <a:cs typeface="Arial"/>
              </a:rPr>
              <a:t>Sumário</a:t>
            </a:r>
            <a:endParaRPr lang="en-GB" sz="4000" b="1" dirty="0">
              <a:solidFill>
                <a:schemeClr val="bg1"/>
              </a:solidFill>
              <a:latin typeface="Tw Cen MT Condensed" panose="020B0606020104020203" pitchFamily="34" charset="0"/>
              <a:ea typeface="Arial"/>
              <a:cs typeface="Arial"/>
            </a:endParaRPr>
          </a:p>
        </p:txBody>
      </p:sp>
      <p:sp>
        <p:nvSpPr>
          <p:cNvPr id="43" name="Shape 230"/>
          <p:cNvSpPr/>
          <p:nvPr/>
        </p:nvSpPr>
        <p:spPr>
          <a:xfrm>
            <a:off x="2976789" y="2514600"/>
            <a:ext cx="1517618" cy="7684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Android</a:t>
            </a:r>
          </a:p>
        </p:txBody>
      </p:sp>
      <p:sp>
        <p:nvSpPr>
          <p:cNvPr id="44" name="Shape 232"/>
          <p:cNvSpPr/>
          <p:nvPr/>
        </p:nvSpPr>
        <p:spPr>
          <a:xfrm>
            <a:off x="1336907" y="2511319"/>
            <a:ext cx="1562604" cy="768481"/>
          </a:xfrm>
          <a:prstGeom prst="rect">
            <a:avLst/>
          </a:prstGeom>
          <a:solidFill>
            <a:srgbClr val="006982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45" name="Rectangle 45"/>
          <p:cNvSpPr/>
          <p:nvPr/>
        </p:nvSpPr>
        <p:spPr>
          <a:xfrm>
            <a:off x="1336907" y="3415999"/>
            <a:ext cx="1562604" cy="767974"/>
          </a:xfrm>
          <a:prstGeom prst="rect">
            <a:avLst/>
          </a:prstGeom>
          <a:solidFill>
            <a:srgbClr val="AFAF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  <a:buSzPct val="25000"/>
            </a:pPr>
            <a:r>
              <a:rPr lang="pt-BR" sz="1662" b="1" dirty="0">
                <a:solidFill>
                  <a:srgbClr val="FFFFFF"/>
                </a:solidFill>
                <a:latin typeface="Arial (Corpo)"/>
              </a:rPr>
              <a:t>Tipos de Apps</a:t>
            </a:r>
          </a:p>
        </p:txBody>
      </p:sp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3" t="19298" r="19834" b="14034"/>
          <a:stretch/>
        </p:blipFill>
        <p:spPr>
          <a:xfrm>
            <a:off x="2976789" y="3415999"/>
            <a:ext cx="1517618" cy="767974"/>
          </a:xfrm>
          <a:prstGeom prst="rect">
            <a:avLst/>
          </a:prstGeom>
        </p:spPr>
      </p:pic>
      <p:sp>
        <p:nvSpPr>
          <p:cNvPr id="48" name="AutoShape 2" descr="Resultado de imagem para apple inc"/>
          <p:cNvSpPr>
            <a:spLocks noChangeAspect="1" noChangeArrowheads="1"/>
          </p:cNvSpPr>
          <p:nvPr/>
        </p:nvSpPr>
        <p:spPr bwMode="auto">
          <a:xfrm>
            <a:off x="5272930" y="33458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28142" r="12181" b="28142"/>
          <a:stretch/>
        </p:blipFill>
        <p:spPr>
          <a:xfrm>
            <a:off x="6290924" y="3398414"/>
            <a:ext cx="1552498" cy="762000"/>
          </a:xfrm>
          <a:prstGeom prst="rect">
            <a:avLst/>
          </a:prstGeom>
        </p:spPr>
      </p:pic>
      <p:sp>
        <p:nvSpPr>
          <p:cNvPr id="50" name="Rectangle 22"/>
          <p:cNvSpPr/>
          <p:nvPr/>
        </p:nvSpPr>
        <p:spPr>
          <a:xfrm>
            <a:off x="6276261" y="2521613"/>
            <a:ext cx="1567160" cy="768481"/>
          </a:xfrm>
          <a:prstGeom prst="rect">
            <a:avLst/>
          </a:prstGeom>
          <a:solidFill>
            <a:srgbClr val="F08C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</a:pPr>
            <a:r>
              <a:rPr lang="pt-BR" sz="1477" b="1" dirty="0">
                <a:solidFill>
                  <a:schemeClr val="bg1"/>
                </a:solidFill>
                <a:latin typeface="Arial (Corpo)"/>
              </a:rPr>
              <a:t>Windows Phone</a:t>
            </a:r>
            <a:endParaRPr lang="pt-BR" sz="1662" b="1" dirty="0">
              <a:solidFill>
                <a:schemeClr val="bg1"/>
              </a:solidFill>
              <a:latin typeface="Arial (Corpo)"/>
            </a:endParaRPr>
          </a:p>
        </p:txBody>
      </p:sp>
      <p:sp>
        <p:nvSpPr>
          <p:cNvPr id="51" name="Shape 231"/>
          <p:cNvSpPr/>
          <p:nvPr/>
        </p:nvSpPr>
        <p:spPr>
          <a:xfrm>
            <a:off x="4622689" y="2511319"/>
            <a:ext cx="1576294" cy="778775"/>
          </a:xfrm>
          <a:prstGeom prst="rect">
            <a:avLst/>
          </a:prstGeom>
          <a:solidFill>
            <a:srgbClr val="877873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iOS</a:t>
            </a:r>
          </a:p>
        </p:txBody>
      </p:sp>
      <p:pic>
        <p:nvPicPr>
          <p:cNvPr id="52" name="Imagem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89" y="3398414"/>
            <a:ext cx="1576294" cy="762000"/>
          </a:xfrm>
          <a:prstGeom prst="rect">
            <a:avLst/>
          </a:prstGeom>
        </p:spPr>
      </p:pic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25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8" grpId="0"/>
      <p:bldP spid="5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09600" y="252244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iOS</a:t>
            </a:r>
          </a:p>
        </p:txBody>
      </p:sp>
      <p:sp>
        <p:nvSpPr>
          <p:cNvPr id="2" name="Retângulo 1"/>
          <p:cNvSpPr/>
          <p:nvPr/>
        </p:nvSpPr>
        <p:spPr>
          <a:xfrm>
            <a:off x="457200" y="2209799"/>
            <a:ext cx="8077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 err="1"/>
              <a:t>Objective</a:t>
            </a:r>
            <a:r>
              <a:rPr lang="pt-BR" dirty="0"/>
              <a:t>-C é uma linguagem de programação orientada à objetos que é uma mistura da linguagem </a:t>
            </a:r>
            <a:r>
              <a:rPr lang="pt-BR" dirty="0" err="1"/>
              <a:t>Smalltalk</a:t>
            </a:r>
            <a:r>
              <a:rPr lang="pt-BR" dirty="0"/>
              <a:t> (também orientada a objetos) como a linguagem C. </a:t>
            </a:r>
          </a:p>
          <a:p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pt-BR" dirty="0"/>
              <a:t>Swift é uma linguagem de programação consistente e intuitiva, desenvolvida pela Apple. Criada para fornecer ainda mais liberdade para os desenvolvedores. Swift é fácil de usar e em código aberto.</a:t>
            </a: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999" y="4918381"/>
            <a:ext cx="3299001" cy="1406219"/>
          </a:xfrm>
          <a:prstGeom prst="rect">
            <a:avLst/>
          </a:prstGeom>
        </p:spPr>
      </p:pic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31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838200" y="2032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Objective C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9144000" cy="5791200"/>
          </a:xfrm>
          <a:prstGeom prst="rect">
            <a:avLst/>
          </a:prstGeom>
        </p:spPr>
      </p:pic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658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1076325" y="203200"/>
            <a:ext cx="1362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Swift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7" y="990600"/>
            <a:ext cx="9144000" cy="6046767"/>
          </a:xfrm>
          <a:prstGeom prst="rect">
            <a:avLst/>
          </a:prstGeom>
        </p:spPr>
      </p:pic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92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1076325" y="203200"/>
            <a:ext cx="1362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Swift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85255"/>
            <a:ext cx="914400" cy="89254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76325" y="2133600"/>
            <a:ext cx="76866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Abaixo há alguns aplicativos que já foram desenvolvidos com a linguagem de programação Swift: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18" y="3469640"/>
            <a:ext cx="6985782" cy="3388359"/>
          </a:xfrm>
          <a:prstGeom prst="rect">
            <a:avLst/>
          </a:prstGeom>
        </p:spPr>
      </p:pic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634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09800"/>
            <a:ext cx="9144000" cy="4648200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609600" y="2286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2"/>
                </a:solidFill>
              </a:rPr>
              <a:t>Versões iOS</a:t>
            </a:r>
          </a:p>
        </p:txBody>
      </p:sp>
      <p:sp>
        <p:nvSpPr>
          <p:cNvPr id="14" name="Espaço Reservado para Número de Slide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663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-1295400" y="0"/>
            <a:ext cx="8229600" cy="1143000"/>
          </a:xfrm>
        </p:spPr>
        <p:txBody>
          <a:bodyPr/>
          <a:lstStyle/>
          <a:p>
            <a:r>
              <a:rPr kumimoji="1" lang="pt-BR" sz="3500" dirty="0">
                <a:solidFill>
                  <a:schemeClr val="bg1"/>
                </a:solidFill>
                <a:latin typeface="+mn-lt"/>
                <a:ea typeface="굴림" pitchFamily="34" charset="-127"/>
                <a:cs typeface="+mn-cs"/>
              </a:rPr>
              <a:t>Vagas Programador Swift</a:t>
            </a:r>
          </a:p>
        </p:txBody>
      </p:sp>
      <p:sp>
        <p:nvSpPr>
          <p:cNvPr id="15" name="Espaço Reservado para Número de Slide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6667" t="33696" r="33333" b="41522"/>
          <a:stretch/>
        </p:blipFill>
        <p:spPr>
          <a:xfrm>
            <a:off x="457200" y="2209800"/>
            <a:ext cx="8322212" cy="14478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/>
          <a:srcRect l="6667" t="38143" r="33333" b="30731"/>
          <a:stretch/>
        </p:blipFill>
        <p:spPr>
          <a:xfrm>
            <a:off x="443132" y="3695114"/>
            <a:ext cx="8243668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9074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300" y="457200"/>
            <a:ext cx="2461085" cy="40910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pPr>
              <a:lnSpc>
                <a:spcPct val="95000"/>
              </a:lnSpc>
              <a:buClr>
                <a:srgbClr val="F2F2F2"/>
              </a:buClr>
              <a:buSzPct val="25000"/>
              <a:buFont typeface="Arial"/>
              <a:buNone/>
            </a:pPr>
            <a:r>
              <a:rPr lang="en-GB" sz="4000" b="1" dirty="0" err="1">
                <a:solidFill>
                  <a:schemeClr val="bg1"/>
                </a:solidFill>
                <a:latin typeface="Tw Cen MT Condensed" panose="020B0606020104020203" pitchFamily="34" charset="0"/>
                <a:ea typeface="Arial"/>
                <a:cs typeface="Arial"/>
              </a:rPr>
              <a:t>Sumário</a:t>
            </a:r>
            <a:endParaRPr lang="en-GB" sz="4000" b="1" dirty="0">
              <a:solidFill>
                <a:schemeClr val="bg1"/>
              </a:solidFill>
              <a:latin typeface="Tw Cen MT Condensed" panose="020B0606020104020203" pitchFamily="34" charset="0"/>
              <a:ea typeface="Arial"/>
              <a:cs typeface="Arial"/>
            </a:endParaRPr>
          </a:p>
        </p:txBody>
      </p:sp>
      <p:sp>
        <p:nvSpPr>
          <p:cNvPr id="43" name="Shape 230"/>
          <p:cNvSpPr/>
          <p:nvPr/>
        </p:nvSpPr>
        <p:spPr>
          <a:xfrm>
            <a:off x="2976789" y="2514600"/>
            <a:ext cx="1517618" cy="7684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Android</a:t>
            </a:r>
          </a:p>
        </p:txBody>
      </p:sp>
      <p:sp>
        <p:nvSpPr>
          <p:cNvPr id="44" name="Shape 232"/>
          <p:cNvSpPr/>
          <p:nvPr/>
        </p:nvSpPr>
        <p:spPr>
          <a:xfrm>
            <a:off x="1336907" y="2511319"/>
            <a:ext cx="1562604" cy="768481"/>
          </a:xfrm>
          <a:prstGeom prst="rect">
            <a:avLst/>
          </a:prstGeom>
          <a:solidFill>
            <a:srgbClr val="006982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45" name="Rectangle 45"/>
          <p:cNvSpPr/>
          <p:nvPr/>
        </p:nvSpPr>
        <p:spPr>
          <a:xfrm>
            <a:off x="1336907" y="3415999"/>
            <a:ext cx="1562604" cy="767974"/>
          </a:xfrm>
          <a:prstGeom prst="rect">
            <a:avLst/>
          </a:prstGeom>
          <a:solidFill>
            <a:srgbClr val="AFAF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  <a:buSzPct val="25000"/>
            </a:pPr>
            <a:r>
              <a:rPr lang="pt-BR" sz="1662" b="1" dirty="0">
                <a:solidFill>
                  <a:srgbClr val="FFFFFF"/>
                </a:solidFill>
                <a:latin typeface="Arial (Corpo)"/>
              </a:rPr>
              <a:t>Tipos de Apps</a:t>
            </a:r>
          </a:p>
        </p:txBody>
      </p:sp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3" t="19298" r="19834" b="14034"/>
          <a:stretch/>
        </p:blipFill>
        <p:spPr>
          <a:xfrm>
            <a:off x="2976789" y="3415999"/>
            <a:ext cx="1517618" cy="767974"/>
          </a:xfrm>
          <a:prstGeom prst="rect">
            <a:avLst/>
          </a:prstGeom>
        </p:spPr>
      </p:pic>
      <p:sp>
        <p:nvSpPr>
          <p:cNvPr id="48" name="AutoShape 2" descr="Resultado de imagem para apple inc"/>
          <p:cNvSpPr>
            <a:spLocks noChangeAspect="1" noChangeArrowheads="1"/>
          </p:cNvSpPr>
          <p:nvPr/>
        </p:nvSpPr>
        <p:spPr bwMode="auto">
          <a:xfrm>
            <a:off x="5272930" y="33458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28142" r="12181" b="28142"/>
          <a:stretch/>
        </p:blipFill>
        <p:spPr>
          <a:xfrm>
            <a:off x="6290924" y="3398414"/>
            <a:ext cx="1552498" cy="762000"/>
          </a:xfrm>
          <a:prstGeom prst="rect">
            <a:avLst/>
          </a:prstGeom>
        </p:spPr>
      </p:pic>
      <p:sp>
        <p:nvSpPr>
          <p:cNvPr id="50" name="Rectangle 22"/>
          <p:cNvSpPr/>
          <p:nvPr/>
        </p:nvSpPr>
        <p:spPr>
          <a:xfrm>
            <a:off x="6276261" y="2521613"/>
            <a:ext cx="1567160" cy="768481"/>
          </a:xfrm>
          <a:prstGeom prst="rect">
            <a:avLst/>
          </a:prstGeom>
          <a:solidFill>
            <a:srgbClr val="F08C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</a:pPr>
            <a:r>
              <a:rPr lang="pt-BR" sz="1477" b="1" dirty="0">
                <a:solidFill>
                  <a:schemeClr val="bg1"/>
                </a:solidFill>
                <a:latin typeface="Arial (Corpo)"/>
              </a:rPr>
              <a:t>Windows Phone</a:t>
            </a:r>
            <a:endParaRPr lang="pt-BR" sz="1662" b="1" dirty="0">
              <a:solidFill>
                <a:schemeClr val="bg1"/>
              </a:solidFill>
              <a:latin typeface="Arial (Corpo)"/>
            </a:endParaRPr>
          </a:p>
        </p:txBody>
      </p:sp>
      <p:sp>
        <p:nvSpPr>
          <p:cNvPr id="51" name="Shape 231"/>
          <p:cNvSpPr/>
          <p:nvPr/>
        </p:nvSpPr>
        <p:spPr>
          <a:xfrm>
            <a:off x="4622689" y="2511319"/>
            <a:ext cx="1576294" cy="778775"/>
          </a:xfrm>
          <a:prstGeom prst="rect">
            <a:avLst/>
          </a:prstGeom>
          <a:solidFill>
            <a:srgbClr val="877873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iOS</a:t>
            </a:r>
          </a:p>
        </p:txBody>
      </p:sp>
      <p:pic>
        <p:nvPicPr>
          <p:cNvPr id="52" name="Imagem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89" y="3398414"/>
            <a:ext cx="1576294" cy="762000"/>
          </a:xfrm>
          <a:prstGeom prst="rect">
            <a:avLst/>
          </a:prstGeom>
        </p:spPr>
      </p:pic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129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8" grpId="0"/>
      <p:bldP spid="5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457200" y="22860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Windows Phone</a:t>
            </a:r>
          </a:p>
        </p:txBody>
      </p:sp>
      <p:sp>
        <p:nvSpPr>
          <p:cNvPr id="2" name="Retângulo 1"/>
          <p:cNvSpPr/>
          <p:nvPr/>
        </p:nvSpPr>
        <p:spPr>
          <a:xfrm>
            <a:off x="457200" y="2209799"/>
            <a:ext cx="80772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Com o lançamento do Windows 8.1 e Windows Phone 8.1 foi criado um novo tipo de aplicação chamado Universal Apps, cujo objetivo é permitir ao desenvolvedor criar uma só aplicação que possa ser executada nessas duas plataformas (obviamente cada uma com suas características).</a:t>
            </a:r>
            <a:br>
              <a:rPr lang="pt-BR" dirty="0"/>
            </a:br>
            <a:endParaRPr lang="pt-BR" dirty="0"/>
          </a:p>
          <a:p>
            <a:r>
              <a:rPr lang="pt-BR" dirty="0"/>
              <a:t>É possível desenvolver aplicações universais utilizando C#, </a:t>
            </a:r>
            <a:r>
              <a:rPr lang="pt-BR" dirty="0" err="1"/>
              <a:t>JavaScript</a:t>
            </a:r>
            <a:r>
              <a:rPr lang="pt-BR" dirty="0"/>
              <a:t>, Visual Basic ou C++, desde que o suporte a essas linguagens tenha sido instalado no Visual Studio.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437" y="5181600"/>
            <a:ext cx="4419600" cy="1038225"/>
          </a:xfrm>
          <a:prstGeom prst="rect">
            <a:avLst/>
          </a:prstGeom>
        </p:spPr>
      </p:pic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638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300" y="457200"/>
            <a:ext cx="2461085" cy="40910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pPr>
              <a:lnSpc>
                <a:spcPct val="95000"/>
              </a:lnSpc>
              <a:buClr>
                <a:srgbClr val="F2F2F2"/>
              </a:buClr>
              <a:buSzPct val="25000"/>
              <a:buFont typeface="Arial"/>
              <a:buNone/>
            </a:pPr>
            <a:r>
              <a:rPr lang="en-GB" sz="4000" b="1" dirty="0" err="1">
                <a:solidFill>
                  <a:schemeClr val="bg1"/>
                </a:solidFill>
                <a:latin typeface="Tw Cen MT Condensed" panose="020B0606020104020203" pitchFamily="34" charset="0"/>
                <a:ea typeface="Arial"/>
                <a:cs typeface="Arial"/>
              </a:rPr>
              <a:t>Sumário</a:t>
            </a:r>
            <a:endParaRPr lang="en-GB" sz="4000" b="1" dirty="0">
              <a:solidFill>
                <a:schemeClr val="bg1"/>
              </a:solidFill>
              <a:latin typeface="Tw Cen MT Condensed" panose="020B0606020104020203" pitchFamily="34" charset="0"/>
              <a:ea typeface="Arial"/>
              <a:cs typeface="Arial"/>
            </a:endParaRPr>
          </a:p>
        </p:txBody>
      </p:sp>
      <p:sp>
        <p:nvSpPr>
          <p:cNvPr id="43" name="Shape 230"/>
          <p:cNvSpPr/>
          <p:nvPr/>
        </p:nvSpPr>
        <p:spPr>
          <a:xfrm>
            <a:off x="2976789" y="2514600"/>
            <a:ext cx="1517618" cy="7684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Android</a:t>
            </a:r>
          </a:p>
        </p:txBody>
      </p:sp>
      <p:sp>
        <p:nvSpPr>
          <p:cNvPr id="44" name="Shape 232"/>
          <p:cNvSpPr/>
          <p:nvPr/>
        </p:nvSpPr>
        <p:spPr>
          <a:xfrm>
            <a:off x="1336907" y="2511319"/>
            <a:ext cx="1562604" cy="768481"/>
          </a:xfrm>
          <a:prstGeom prst="rect">
            <a:avLst/>
          </a:prstGeom>
          <a:solidFill>
            <a:srgbClr val="006982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45" name="Rectangle 45"/>
          <p:cNvSpPr/>
          <p:nvPr/>
        </p:nvSpPr>
        <p:spPr>
          <a:xfrm>
            <a:off x="1336907" y="3415999"/>
            <a:ext cx="1562604" cy="767974"/>
          </a:xfrm>
          <a:prstGeom prst="rect">
            <a:avLst/>
          </a:prstGeom>
          <a:solidFill>
            <a:srgbClr val="AFAF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  <a:buSzPct val="25000"/>
            </a:pPr>
            <a:r>
              <a:rPr lang="pt-BR" sz="1662" b="1" dirty="0">
                <a:solidFill>
                  <a:srgbClr val="FFFFFF"/>
                </a:solidFill>
                <a:latin typeface="Arial (Corpo)"/>
              </a:rPr>
              <a:t>Tipos de Apps</a:t>
            </a:r>
          </a:p>
        </p:txBody>
      </p:sp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3" t="19298" r="19834" b="14034"/>
          <a:stretch/>
        </p:blipFill>
        <p:spPr>
          <a:xfrm>
            <a:off x="2976789" y="3415999"/>
            <a:ext cx="1517618" cy="767974"/>
          </a:xfrm>
          <a:prstGeom prst="rect">
            <a:avLst/>
          </a:prstGeom>
        </p:spPr>
      </p:pic>
      <p:sp>
        <p:nvSpPr>
          <p:cNvPr id="48" name="AutoShape 2" descr="Resultado de imagem para apple inc"/>
          <p:cNvSpPr>
            <a:spLocks noChangeAspect="1" noChangeArrowheads="1"/>
          </p:cNvSpPr>
          <p:nvPr/>
        </p:nvSpPr>
        <p:spPr bwMode="auto">
          <a:xfrm>
            <a:off x="5272930" y="33458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28142" r="12181" b="28142"/>
          <a:stretch/>
        </p:blipFill>
        <p:spPr>
          <a:xfrm>
            <a:off x="6290924" y="3398414"/>
            <a:ext cx="1552498" cy="762000"/>
          </a:xfrm>
          <a:prstGeom prst="rect">
            <a:avLst/>
          </a:prstGeom>
        </p:spPr>
      </p:pic>
      <p:sp>
        <p:nvSpPr>
          <p:cNvPr id="50" name="Rectangle 22"/>
          <p:cNvSpPr/>
          <p:nvPr/>
        </p:nvSpPr>
        <p:spPr>
          <a:xfrm>
            <a:off x="6276261" y="2521613"/>
            <a:ext cx="1567160" cy="768481"/>
          </a:xfrm>
          <a:prstGeom prst="rect">
            <a:avLst/>
          </a:prstGeom>
          <a:solidFill>
            <a:srgbClr val="F08C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</a:pPr>
            <a:r>
              <a:rPr lang="pt-BR" sz="1477" b="1" dirty="0">
                <a:solidFill>
                  <a:schemeClr val="bg1"/>
                </a:solidFill>
                <a:latin typeface="Arial (Corpo)"/>
              </a:rPr>
              <a:t>Windows Phone</a:t>
            </a:r>
            <a:endParaRPr lang="pt-BR" sz="1662" b="1" dirty="0">
              <a:solidFill>
                <a:schemeClr val="bg1"/>
              </a:solidFill>
              <a:latin typeface="Arial (Corpo)"/>
            </a:endParaRPr>
          </a:p>
        </p:txBody>
      </p:sp>
      <p:sp>
        <p:nvSpPr>
          <p:cNvPr id="51" name="Shape 231"/>
          <p:cNvSpPr/>
          <p:nvPr/>
        </p:nvSpPr>
        <p:spPr>
          <a:xfrm>
            <a:off x="4622689" y="2511319"/>
            <a:ext cx="1576294" cy="778775"/>
          </a:xfrm>
          <a:prstGeom prst="rect">
            <a:avLst/>
          </a:prstGeom>
          <a:solidFill>
            <a:srgbClr val="877873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iOS</a:t>
            </a:r>
          </a:p>
        </p:txBody>
      </p:sp>
      <p:pic>
        <p:nvPicPr>
          <p:cNvPr id="52" name="Imagem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89" y="3398414"/>
            <a:ext cx="1576294" cy="762000"/>
          </a:xfrm>
          <a:prstGeom prst="rect">
            <a:avLst/>
          </a:prstGeom>
        </p:spPr>
      </p:pic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89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5" grpId="0" animBg="1"/>
      <p:bldP spid="48" grpId="0"/>
      <p:bldP spid="50" grpId="0" animBg="1"/>
      <p:bldP spid="5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457200" y="1524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no Visual Studio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4" y="990600"/>
            <a:ext cx="9144000" cy="5867400"/>
          </a:xfrm>
          <a:prstGeom prst="rect">
            <a:avLst/>
          </a:prstGeom>
        </p:spPr>
      </p:pic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192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457200" y="889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no Visual Studio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" y="990600"/>
            <a:ext cx="9144000" cy="5834575"/>
          </a:xfrm>
          <a:prstGeom prst="rect">
            <a:avLst/>
          </a:prstGeom>
        </p:spPr>
      </p:pic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2491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300" y="457200"/>
            <a:ext cx="2461085" cy="40910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pPr>
              <a:lnSpc>
                <a:spcPct val="95000"/>
              </a:lnSpc>
              <a:buClr>
                <a:srgbClr val="F2F2F2"/>
              </a:buClr>
              <a:buSzPct val="25000"/>
              <a:buFont typeface="Arial"/>
              <a:buNone/>
            </a:pPr>
            <a:r>
              <a:rPr lang="en-GB" sz="4000" b="1" dirty="0" err="1">
                <a:solidFill>
                  <a:schemeClr val="bg1"/>
                </a:solidFill>
                <a:latin typeface="Tw Cen MT Condensed" panose="020B0606020104020203" pitchFamily="34" charset="0"/>
                <a:ea typeface="Arial"/>
                <a:cs typeface="Arial"/>
              </a:rPr>
              <a:t>Sumário</a:t>
            </a:r>
            <a:endParaRPr lang="en-GB" sz="4000" b="1" dirty="0">
              <a:solidFill>
                <a:schemeClr val="bg1"/>
              </a:solidFill>
              <a:latin typeface="Tw Cen MT Condensed" panose="020B0606020104020203" pitchFamily="34" charset="0"/>
              <a:ea typeface="Arial"/>
              <a:cs typeface="Arial"/>
            </a:endParaRPr>
          </a:p>
        </p:txBody>
      </p:sp>
      <p:sp>
        <p:nvSpPr>
          <p:cNvPr id="43" name="Shape 230"/>
          <p:cNvSpPr/>
          <p:nvPr/>
        </p:nvSpPr>
        <p:spPr>
          <a:xfrm>
            <a:off x="2976789" y="2514600"/>
            <a:ext cx="1517618" cy="7684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Android</a:t>
            </a:r>
          </a:p>
        </p:txBody>
      </p:sp>
      <p:sp>
        <p:nvSpPr>
          <p:cNvPr id="44" name="Shape 232"/>
          <p:cNvSpPr/>
          <p:nvPr/>
        </p:nvSpPr>
        <p:spPr>
          <a:xfrm>
            <a:off x="1336907" y="2511319"/>
            <a:ext cx="1562604" cy="768481"/>
          </a:xfrm>
          <a:prstGeom prst="rect">
            <a:avLst/>
          </a:prstGeom>
          <a:solidFill>
            <a:srgbClr val="006982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45" name="Rectangle 45"/>
          <p:cNvSpPr/>
          <p:nvPr/>
        </p:nvSpPr>
        <p:spPr>
          <a:xfrm>
            <a:off x="1336907" y="3415999"/>
            <a:ext cx="1562604" cy="767974"/>
          </a:xfrm>
          <a:prstGeom prst="rect">
            <a:avLst/>
          </a:prstGeom>
          <a:solidFill>
            <a:srgbClr val="AFAF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  <a:buSzPct val="25000"/>
            </a:pPr>
            <a:r>
              <a:rPr lang="pt-BR" sz="1662" b="1" dirty="0">
                <a:solidFill>
                  <a:srgbClr val="FFFFFF"/>
                </a:solidFill>
                <a:latin typeface="Arial (Corpo)"/>
              </a:rPr>
              <a:t>Tipos de Apps</a:t>
            </a:r>
          </a:p>
        </p:txBody>
      </p:sp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3" t="19298" r="19834" b="14034"/>
          <a:stretch/>
        </p:blipFill>
        <p:spPr>
          <a:xfrm>
            <a:off x="2976789" y="3415999"/>
            <a:ext cx="1517618" cy="767974"/>
          </a:xfrm>
          <a:prstGeom prst="rect">
            <a:avLst/>
          </a:prstGeom>
        </p:spPr>
      </p:pic>
      <p:sp>
        <p:nvSpPr>
          <p:cNvPr id="48" name="AutoShape 2" descr="Resultado de imagem para apple inc"/>
          <p:cNvSpPr>
            <a:spLocks noChangeAspect="1" noChangeArrowheads="1"/>
          </p:cNvSpPr>
          <p:nvPr/>
        </p:nvSpPr>
        <p:spPr bwMode="auto">
          <a:xfrm>
            <a:off x="5272930" y="33458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28142" r="12181" b="28142"/>
          <a:stretch/>
        </p:blipFill>
        <p:spPr>
          <a:xfrm>
            <a:off x="6290924" y="3398414"/>
            <a:ext cx="1552498" cy="762000"/>
          </a:xfrm>
          <a:prstGeom prst="rect">
            <a:avLst/>
          </a:prstGeom>
        </p:spPr>
      </p:pic>
      <p:sp>
        <p:nvSpPr>
          <p:cNvPr id="50" name="Rectangle 22"/>
          <p:cNvSpPr/>
          <p:nvPr/>
        </p:nvSpPr>
        <p:spPr>
          <a:xfrm>
            <a:off x="6276261" y="2521613"/>
            <a:ext cx="1567160" cy="768481"/>
          </a:xfrm>
          <a:prstGeom prst="rect">
            <a:avLst/>
          </a:prstGeom>
          <a:solidFill>
            <a:srgbClr val="F08C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</a:pPr>
            <a:r>
              <a:rPr lang="pt-BR" sz="1477" b="1" dirty="0">
                <a:solidFill>
                  <a:schemeClr val="bg1"/>
                </a:solidFill>
                <a:latin typeface="Arial (Corpo)"/>
              </a:rPr>
              <a:t>Windows Phone</a:t>
            </a:r>
            <a:endParaRPr lang="pt-BR" sz="1662" b="1" dirty="0">
              <a:solidFill>
                <a:schemeClr val="bg1"/>
              </a:solidFill>
              <a:latin typeface="Arial (Corpo)"/>
            </a:endParaRPr>
          </a:p>
        </p:txBody>
      </p:sp>
      <p:sp>
        <p:nvSpPr>
          <p:cNvPr id="51" name="Shape 231"/>
          <p:cNvSpPr/>
          <p:nvPr/>
        </p:nvSpPr>
        <p:spPr>
          <a:xfrm>
            <a:off x="4622689" y="2511319"/>
            <a:ext cx="1576294" cy="778775"/>
          </a:xfrm>
          <a:prstGeom prst="rect">
            <a:avLst/>
          </a:prstGeom>
          <a:solidFill>
            <a:srgbClr val="877873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iOS</a:t>
            </a:r>
          </a:p>
        </p:txBody>
      </p:sp>
      <p:pic>
        <p:nvPicPr>
          <p:cNvPr id="52" name="Imagem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89" y="3398414"/>
            <a:ext cx="1576294" cy="762000"/>
          </a:xfrm>
          <a:prstGeom prst="rect">
            <a:avLst/>
          </a:prstGeom>
        </p:spPr>
      </p:pic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91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8" grpId="0"/>
      <p:bldP spid="50" grpId="0" animBg="1"/>
      <p:bldP spid="5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85800" y="3048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Mobile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WebApps</a:t>
            </a: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533400" y="2335478"/>
            <a:ext cx="8077200" cy="2292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/>
              <a:t>São executados através de um navegador e tipicamente escritos em HTML5. Os usuários o acessam inicialmente como fariam com um site: eles acessam determinada URL e tem a opção de “instala-lo” na tela principal do seu dispositivo criando um atalho para aquela página. </a:t>
            </a:r>
          </a:p>
          <a:p>
            <a:endParaRPr lang="pt-BR" sz="2300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629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85800" y="418762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667043" y="2438400"/>
            <a:ext cx="80772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200" dirty="0"/>
              <a:t>É um aplicativo que abre dentro de si uma página web, e essa página web é seu sistema. Feito basicamente com HTML e </a:t>
            </a:r>
            <a:r>
              <a:rPr lang="pt-BR" sz="2200" dirty="0" err="1"/>
              <a:t>JavaScript</a:t>
            </a:r>
            <a:r>
              <a:rPr lang="pt-BR" sz="2200" dirty="0"/>
              <a:t>, a aplicação na verdade ficará dentro de uma aplicação nativa, porém feita em uma linguagem que não é a “ideal” para o dispositivo. </a:t>
            </a:r>
          </a:p>
        </p:txBody>
      </p:sp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685800" y="33638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  <a:p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Aplicativo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</a:t>
            </a:r>
            <a:r>
              <a:rPr kumimoji="1" lang="pt-BR" altLang="ko-KR" sz="3500" dirty="0">
                <a:solidFill>
                  <a:schemeClr val="bg1"/>
                </a:solidFill>
                <a:ea typeface="굴림" pitchFamily="34" charset="-127"/>
              </a:rPr>
              <a:t>H</a:t>
            </a:r>
            <a:r>
              <a:rPr kumimoji="1" lang="pt-BR" sz="3500" dirty="0">
                <a:solidFill>
                  <a:schemeClr val="bg1"/>
                </a:solidFill>
                <a:ea typeface="굴림" pitchFamily="34" charset="-127"/>
              </a:rPr>
              <a:t>íbrido</a:t>
            </a:r>
            <a:br>
              <a:rPr lang="pt-BR" dirty="0"/>
            </a:b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55833" t="17391" r="22203" b="51906"/>
          <a:stretch/>
        </p:blipFill>
        <p:spPr>
          <a:xfrm>
            <a:off x="4495801" y="4250267"/>
            <a:ext cx="3124199" cy="2455334"/>
          </a:xfrm>
          <a:prstGeom prst="rect">
            <a:avLst/>
          </a:prstGeom>
        </p:spPr>
      </p:pic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29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85800" y="418762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667043" y="2590800"/>
            <a:ext cx="80772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2400" dirty="0"/>
              <a:t>É desenvolvido na linguagem de programação “ideal” para o dispositivo. Se for para Android será Java, se for para iOS será </a:t>
            </a:r>
            <a:r>
              <a:rPr lang="pt-BR" sz="2400" dirty="0" err="1"/>
              <a:t>Objective</a:t>
            </a:r>
            <a:r>
              <a:rPr lang="pt-BR" sz="2400" dirty="0"/>
              <a:t> C ou Swift, se for para Windows Phone certamente C#. Desta forma, o aplicativo terá 100% dos recursos do celular acessíveis.</a:t>
            </a:r>
          </a:p>
        </p:txBody>
      </p:sp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685800" y="33638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  <a:p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Aplicativo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</a:t>
            </a:r>
            <a:r>
              <a:rPr kumimoji="1" lang="pt-BR" altLang="ko-KR" sz="3500" dirty="0">
                <a:solidFill>
                  <a:schemeClr val="bg1"/>
                </a:solidFill>
                <a:ea typeface="굴림" pitchFamily="34" charset="-127"/>
              </a:rPr>
              <a:t>Nativo</a:t>
            </a:r>
            <a:br>
              <a:rPr lang="pt-BR" dirty="0"/>
            </a:b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382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85800" y="418762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685800" y="33638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Comparativo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</a:t>
            </a:r>
          </a:p>
        </p:txBody>
      </p:sp>
      <p:sp>
        <p:nvSpPr>
          <p:cNvPr id="3" name="Retângulo 2"/>
          <p:cNvSpPr/>
          <p:nvPr/>
        </p:nvSpPr>
        <p:spPr>
          <a:xfrm>
            <a:off x="3872930" y="3244334"/>
            <a:ext cx="26645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ea typeface="굴림" pitchFamily="34" charset="-127"/>
              </a:rPr>
              <a:t>Visual Studio Visual Studio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3762"/>
            <a:ext cx="9144000" cy="5797550"/>
          </a:xfrm>
          <a:prstGeom prst="rect">
            <a:avLst/>
          </a:prstGeom>
        </p:spPr>
      </p:pic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60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85800" y="418762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5" name="AutoShape 68"/>
          <p:cNvSpPr>
            <a:spLocks noChangeArrowheads="1"/>
          </p:cNvSpPr>
          <p:nvPr/>
        </p:nvSpPr>
        <p:spPr bwMode="gray">
          <a:xfrm>
            <a:off x="685800" y="33638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Bibliográfia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</a:t>
            </a:r>
          </a:p>
        </p:txBody>
      </p:sp>
      <p:sp>
        <p:nvSpPr>
          <p:cNvPr id="3" name="Retângulo 2"/>
          <p:cNvSpPr/>
          <p:nvPr/>
        </p:nvSpPr>
        <p:spPr>
          <a:xfrm>
            <a:off x="3872930" y="3244334"/>
            <a:ext cx="26645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ko-KR" dirty="0">
                <a:solidFill>
                  <a:schemeClr val="bg1"/>
                </a:solidFill>
                <a:ea typeface="굴림" pitchFamily="34" charset="-127"/>
              </a:rPr>
              <a:t>Visual Studio Visual Studio</a:t>
            </a:r>
            <a:endParaRPr lang="pt-BR" dirty="0"/>
          </a:p>
        </p:txBody>
      </p:sp>
      <p:sp>
        <p:nvSpPr>
          <p:cNvPr id="2" name="Retângulo 1"/>
          <p:cNvSpPr/>
          <p:nvPr/>
        </p:nvSpPr>
        <p:spPr>
          <a:xfrm>
            <a:off x="76200" y="1905000"/>
            <a:ext cx="9144000" cy="51834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PT" sz="1900" dirty="0"/>
          </a:p>
          <a:p>
            <a:r>
              <a:rPr lang="pt-PT" sz="1900" dirty="0"/>
              <a:t>www.blog.futurecom.com.br/o-que-sao-apps-e-para-que-eles-servem/</a:t>
            </a:r>
            <a:endParaRPr lang="pt-BR" sz="1900" dirty="0"/>
          </a:p>
          <a:p>
            <a:r>
              <a:rPr lang="pt-BR" sz="1900" dirty="0"/>
              <a:t>www.tiagogouvea.com.br/diferenca-entre-aplicativos-mobile-hibridos-e-nativos</a:t>
            </a:r>
          </a:p>
          <a:p>
            <a:r>
              <a:rPr lang="pt-BR" sz="1900" dirty="0"/>
              <a:t>www.youtube.com/watch?v=389Vju2Csh4 - Por que aplicativos híbridos? www.docs.microsoft.com/pt-br/windows/uwp/get-started/whats-a-uwp</a:t>
            </a:r>
          </a:p>
          <a:p>
            <a:r>
              <a:rPr lang="pt-BR" sz="1900" dirty="0"/>
              <a:t>www.pt.coursera.org/learn/aplicativo-para-iphone/lecture/Io5Nx/1-o-que-e-xcode</a:t>
            </a:r>
          </a:p>
          <a:p>
            <a:r>
              <a:rPr lang="pt-BR" sz="1900" dirty="0"/>
              <a:t>www.programadoresdofuturo.wordpress.com/2015/09/14/ios-historia-e-evolucao/</a:t>
            </a:r>
          </a:p>
          <a:p>
            <a:r>
              <a:rPr lang="pt-BR" sz="1900" dirty="0"/>
              <a:t>www.devmedia.com.br </a:t>
            </a:r>
          </a:p>
          <a:p>
            <a:r>
              <a:rPr lang="pt-BR" sz="1900" dirty="0"/>
              <a:t>www.programacaoprogressiva.net/2012/08/a-linguagem-de-programacao-objective-c.html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t-BR" dirty="0"/>
              <a:t>www.fabricadeaplicativos.com.br/aprender/qual-diferenca-entre-web-app-app-nativo-e-aplicativo-hibrido/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pt-PT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hlinkClick r:id="rId2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pt-PT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hlinkClick r:id="rId2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pt-PT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hlinkClick r:id="rId2"/>
            </a:endParaRPr>
          </a:p>
          <a:p>
            <a:pPr>
              <a:lnSpc>
                <a:spcPct val="115000"/>
              </a:lnSpc>
              <a:spcAft>
                <a:spcPts val="1000"/>
              </a:spcAft>
            </a:pPr>
            <a:endParaRPr lang="pt-PT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hlinkClick r:id="rId2"/>
            </a:endParaRPr>
          </a:p>
        </p:txBody>
      </p:sp>
      <p:sp>
        <p:nvSpPr>
          <p:cNvPr id="11" name="Espaço Reservado para Número de Slid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84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09600" y="3048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O que é app?</a:t>
            </a:r>
          </a:p>
        </p:txBody>
      </p:sp>
      <p:sp>
        <p:nvSpPr>
          <p:cNvPr id="2" name="Retângulo 1"/>
          <p:cNvSpPr/>
          <p:nvPr/>
        </p:nvSpPr>
        <p:spPr>
          <a:xfrm>
            <a:off x="457200" y="2209799"/>
            <a:ext cx="8077200" cy="1911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Um software desenvolvido para dispositivos móveis, </a:t>
            </a:r>
            <a:r>
              <a:rPr lang="pt-BR" sz="2400" dirty="0"/>
              <a:t>conhecido normalmente por seu nome abreviado </a:t>
            </a:r>
            <a:r>
              <a:rPr lang="pt-BR" sz="2400" dirty="0" err="1"/>
              <a:t>app</a:t>
            </a:r>
            <a:r>
              <a:rPr lang="pt-BR" sz="2400" dirty="0"/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6"/>
          <a:stretch/>
        </p:blipFill>
        <p:spPr>
          <a:xfrm>
            <a:off x="2060140" y="3352800"/>
            <a:ext cx="6093260" cy="2222493"/>
          </a:xfrm>
          <a:prstGeom prst="rect">
            <a:avLst/>
          </a:prstGeom>
        </p:spPr>
      </p:pic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09600" y="3048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Tipos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de </a:t>
            </a: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monetização</a:t>
            </a:r>
            <a:endParaRPr kumimoji="1" lang="en-US" altLang="ko-KR" sz="3500" dirty="0">
              <a:solidFill>
                <a:schemeClr val="bg1"/>
              </a:solidFill>
              <a:ea typeface="굴림" pitchFamily="34" charset="-127"/>
            </a:endParaRPr>
          </a:p>
        </p:txBody>
      </p:sp>
      <p:sp>
        <p:nvSpPr>
          <p:cNvPr id="2" name="Retângulo 1"/>
          <p:cNvSpPr/>
          <p:nvPr/>
        </p:nvSpPr>
        <p:spPr>
          <a:xfrm>
            <a:off x="457200" y="2209799"/>
            <a:ext cx="8077200" cy="42975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Aplicativos pagos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36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Freemium</a:t>
            </a:r>
            <a:endParaRPr lang="pt-BR" sz="3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Anúncio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pt-B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Assinatura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2400" dirty="0"/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sz="3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432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1295400" y="533400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Android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5" t="10764" r="36363" b="2057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417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495300" y="457200"/>
            <a:ext cx="2461085" cy="409106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 anchor="b" anchorCtr="0">
            <a:noAutofit/>
          </a:bodyPr>
          <a:lstStyle/>
          <a:p>
            <a:pPr>
              <a:lnSpc>
                <a:spcPct val="95000"/>
              </a:lnSpc>
              <a:buClr>
                <a:srgbClr val="F2F2F2"/>
              </a:buClr>
              <a:buSzPct val="25000"/>
              <a:buFont typeface="Arial"/>
              <a:buNone/>
            </a:pPr>
            <a:r>
              <a:rPr lang="en-GB" sz="4000" b="1" dirty="0" err="1">
                <a:solidFill>
                  <a:schemeClr val="bg1"/>
                </a:solidFill>
                <a:latin typeface="Tw Cen MT Condensed" panose="020B0606020104020203" pitchFamily="34" charset="0"/>
                <a:ea typeface="Arial"/>
                <a:cs typeface="Arial"/>
              </a:rPr>
              <a:t>Sumário</a:t>
            </a:r>
            <a:endParaRPr lang="en-GB" sz="4000" b="1" dirty="0">
              <a:solidFill>
                <a:schemeClr val="bg1"/>
              </a:solidFill>
              <a:latin typeface="Tw Cen MT Condensed" panose="020B0606020104020203" pitchFamily="34" charset="0"/>
              <a:ea typeface="Arial"/>
              <a:cs typeface="Arial"/>
            </a:endParaRPr>
          </a:p>
        </p:txBody>
      </p:sp>
      <p:sp>
        <p:nvSpPr>
          <p:cNvPr id="43" name="Shape 230"/>
          <p:cNvSpPr/>
          <p:nvPr/>
        </p:nvSpPr>
        <p:spPr>
          <a:xfrm>
            <a:off x="2976789" y="2514600"/>
            <a:ext cx="1517618" cy="76848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Android</a:t>
            </a:r>
          </a:p>
        </p:txBody>
      </p:sp>
      <p:sp>
        <p:nvSpPr>
          <p:cNvPr id="44" name="Shape 232"/>
          <p:cNvSpPr/>
          <p:nvPr/>
        </p:nvSpPr>
        <p:spPr>
          <a:xfrm>
            <a:off x="1336907" y="2511319"/>
            <a:ext cx="1562604" cy="768481"/>
          </a:xfrm>
          <a:prstGeom prst="rect">
            <a:avLst/>
          </a:prstGeom>
          <a:solidFill>
            <a:srgbClr val="006982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</a:rPr>
              <a:t>App</a:t>
            </a:r>
          </a:p>
        </p:txBody>
      </p:sp>
      <p:sp>
        <p:nvSpPr>
          <p:cNvPr id="45" name="Rectangle 45"/>
          <p:cNvSpPr/>
          <p:nvPr/>
        </p:nvSpPr>
        <p:spPr>
          <a:xfrm>
            <a:off x="1336907" y="3415999"/>
            <a:ext cx="1562604" cy="767974"/>
          </a:xfrm>
          <a:prstGeom prst="rect">
            <a:avLst/>
          </a:prstGeom>
          <a:solidFill>
            <a:srgbClr val="AFAF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  <a:buSzPct val="25000"/>
            </a:pPr>
            <a:r>
              <a:rPr lang="pt-BR" sz="1662" b="1" dirty="0">
                <a:solidFill>
                  <a:srgbClr val="FFFFFF"/>
                </a:solidFill>
                <a:latin typeface="Arial (Corpo)"/>
              </a:rPr>
              <a:t>Tipos de Apps</a:t>
            </a:r>
          </a:p>
        </p:txBody>
      </p:sp>
      <p:pic>
        <p:nvPicPr>
          <p:cNvPr id="47" name="Imagem 4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3" t="19298" r="19834" b="14034"/>
          <a:stretch/>
        </p:blipFill>
        <p:spPr>
          <a:xfrm>
            <a:off x="2976789" y="3415999"/>
            <a:ext cx="1517618" cy="767974"/>
          </a:xfrm>
          <a:prstGeom prst="rect">
            <a:avLst/>
          </a:prstGeom>
        </p:spPr>
      </p:pic>
      <p:sp>
        <p:nvSpPr>
          <p:cNvPr id="48" name="AutoShape 2" descr="Resultado de imagem para apple inc"/>
          <p:cNvSpPr>
            <a:spLocks noChangeAspect="1" noChangeArrowheads="1"/>
          </p:cNvSpPr>
          <p:nvPr/>
        </p:nvSpPr>
        <p:spPr bwMode="auto">
          <a:xfrm>
            <a:off x="5272930" y="334581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9" name="Imagem 4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3" t="28142" r="12181" b="28142"/>
          <a:stretch/>
        </p:blipFill>
        <p:spPr>
          <a:xfrm>
            <a:off x="6290924" y="3398414"/>
            <a:ext cx="1552498" cy="762000"/>
          </a:xfrm>
          <a:prstGeom prst="rect">
            <a:avLst/>
          </a:prstGeom>
        </p:spPr>
      </p:pic>
      <p:sp>
        <p:nvSpPr>
          <p:cNvPr id="50" name="Rectangle 22"/>
          <p:cNvSpPr/>
          <p:nvPr/>
        </p:nvSpPr>
        <p:spPr>
          <a:xfrm>
            <a:off x="6276261" y="2521613"/>
            <a:ext cx="1567160" cy="768481"/>
          </a:xfrm>
          <a:prstGeom prst="rect">
            <a:avLst/>
          </a:prstGeom>
          <a:solidFill>
            <a:srgbClr val="F08C00"/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Clr>
                <a:schemeClr val="accent1"/>
              </a:buClr>
            </a:pPr>
            <a:r>
              <a:rPr lang="pt-BR" sz="1477" b="1" dirty="0">
                <a:solidFill>
                  <a:schemeClr val="bg1"/>
                </a:solidFill>
                <a:latin typeface="Arial (Corpo)"/>
              </a:rPr>
              <a:t>Windows Phone</a:t>
            </a:r>
            <a:endParaRPr lang="pt-BR" sz="1662" b="1" dirty="0">
              <a:solidFill>
                <a:schemeClr val="bg1"/>
              </a:solidFill>
              <a:latin typeface="Arial (Corpo)"/>
            </a:endParaRPr>
          </a:p>
        </p:txBody>
      </p:sp>
      <p:sp>
        <p:nvSpPr>
          <p:cNvPr id="51" name="Shape 231"/>
          <p:cNvSpPr/>
          <p:nvPr/>
        </p:nvSpPr>
        <p:spPr>
          <a:xfrm>
            <a:off x="4622689" y="2511319"/>
            <a:ext cx="1576294" cy="778775"/>
          </a:xfrm>
          <a:prstGeom prst="rect">
            <a:avLst/>
          </a:prstGeom>
          <a:solidFill>
            <a:srgbClr val="877873"/>
          </a:solidFill>
          <a:ln>
            <a:noFill/>
          </a:ln>
        </p:spPr>
        <p:txBody>
          <a:bodyPr lIns="112465" tIns="74976" rIns="112465" bIns="74976" anchor="ctr" anchorCtr="0">
            <a:noAutofit/>
          </a:bodyPr>
          <a:lstStyle/>
          <a:p>
            <a:pPr>
              <a:buSzPct val="25000"/>
            </a:pPr>
            <a:r>
              <a:rPr lang="en-US" sz="1662" b="1" dirty="0">
                <a:solidFill>
                  <a:srgbClr val="FFFFFF"/>
                </a:solidFill>
                <a:latin typeface="Arial (Corpo)"/>
              </a:rPr>
              <a:t>iOS</a:t>
            </a:r>
          </a:p>
        </p:txBody>
      </p:sp>
      <p:pic>
        <p:nvPicPr>
          <p:cNvPr id="52" name="Imagem 5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2689" y="3398414"/>
            <a:ext cx="1576294" cy="762000"/>
          </a:xfrm>
          <a:prstGeom prst="rect">
            <a:avLst/>
          </a:prstGeom>
        </p:spPr>
      </p:pic>
      <p:sp>
        <p:nvSpPr>
          <p:cNvPr id="12" name="Espaço Reservado para Número de Slide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76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indefinit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" dur="indefinite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6" dur="indefinite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indefinit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9" dur="indefinite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2" dur="indefinite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indefinit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48" grpId="0"/>
      <p:bldP spid="50" grpId="0" animBg="1"/>
      <p:bldP spid="5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3"/>
          <p:cNvSpPr txBox="1">
            <a:spLocks noChangeArrowheads="1"/>
          </p:cNvSpPr>
          <p:nvPr/>
        </p:nvSpPr>
        <p:spPr>
          <a:xfrm>
            <a:off x="1371600" y="1524000"/>
            <a:ext cx="64008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60000"/>
              </a:lnSpc>
            </a:pPr>
            <a:endParaRPr lang="en-US" sz="1400" dirty="0">
              <a:solidFill>
                <a:schemeClr val="tx1"/>
              </a:solidFill>
              <a:latin typeface="Arial" charset="0"/>
              <a:ea typeface="굴림" pitchFamily="34" charset="-127"/>
            </a:endParaRPr>
          </a:p>
        </p:txBody>
      </p:sp>
      <p:sp>
        <p:nvSpPr>
          <p:cNvPr id="23" name="AutoShape 68"/>
          <p:cNvSpPr>
            <a:spLocks noChangeArrowheads="1"/>
          </p:cNvSpPr>
          <p:nvPr/>
        </p:nvSpPr>
        <p:spPr bwMode="gray">
          <a:xfrm>
            <a:off x="609600" y="228601"/>
            <a:ext cx="6696075" cy="635000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gradFill rotWithShape="1">
                  <a:gsLst>
                    <a:gs pos="0">
                      <a:schemeClr val="hlink">
                        <a:gamma/>
                        <a:shade val="46275"/>
                        <a:invGamma/>
                      </a:schemeClr>
                    </a:gs>
                    <a:gs pos="50000">
                      <a:schemeClr val="hlink"/>
                    </a:gs>
                    <a:gs pos="100000">
                      <a:schemeClr val="hlink">
                        <a:gamma/>
                        <a:shade val="46275"/>
                        <a:invGamma/>
                      </a:schemeClr>
                    </a:gs>
                  </a:gsLst>
                  <a:lin ang="5400000" scaled="1"/>
                </a:gra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chemeClr val="bg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07763" dir="2700000" algn="ctr" rotWithShape="0">
                    <a:srgbClr val="808080">
                      <a:alpha val="50000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latinLnBrk="1">
              <a:defRPr/>
            </a:pPr>
            <a:r>
              <a:rPr kumimoji="1" lang="en-US" altLang="ko-KR" sz="3500" dirty="0" err="1">
                <a:solidFill>
                  <a:schemeClr val="bg1"/>
                </a:solidFill>
                <a:ea typeface="굴림" pitchFamily="34" charset="-127"/>
              </a:rPr>
              <a:t>Desenvolvimento</a:t>
            </a:r>
            <a:r>
              <a:rPr kumimoji="1" lang="en-US" altLang="ko-KR" sz="3500" dirty="0">
                <a:solidFill>
                  <a:schemeClr val="bg1"/>
                </a:solidFill>
                <a:ea typeface="굴림" pitchFamily="34" charset="-127"/>
              </a:rPr>
              <a:t> Android</a:t>
            </a:r>
          </a:p>
        </p:txBody>
      </p:sp>
      <p:sp>
        <p:nvSpPr>
          <p:cNvPr id="2" name="Retângulo 1"/>
          <p:cNvSpPr/>
          <p:nvPr/>
        </p:nvSpPr>
        <p:spPr>
          <a:xfrm>
            <a:off x="457200" y="2209799"/>
            <a:ext cx="8077200" cy="2604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dirty="0"/>
              <a:t>A plataforma Android foi desenvolvida baseada em Linux e sua arquitetura é dividia da seguinte forma:</a:t>
            </a:r>
          </a:p>
          <a:p>
            <a:r>
              <a:rPr lang="pt-BR" b="1" dirty="0"/>
              <a:t>Linux:</a:t>
            </a:r>
            <a:r>
              <a:rPr lang="pt-BR" dirty="0"/>
              <a:t> é a base de tudo. </a:t>
            </a:r>
          </a:p>
          <a:p>
            <a:r>
              <a:rPr lang="pt-BR" b="1" dirty="0"/>
              <a:t>Bibliotecas e Serviços Nativos: </a:t>
            </a:r>
            <a:r>
              <a:rPr lang="pt-BR" dirty="0"/>
              <a:t>Esses são os recursos que já vem com o Android para serem utilizados pelo desenvolvedor;</a:t>
            </a:r>
          </a:p>
          <a:p>
            <a:r>
              <a:rPr lang="pt-BR" b="1" dirty="0"/>
              <a:t>Aplicativos:</a:t>
            </a:r>
            <a:r>
              <a:rPr lang="pt-BR" dirty="0"/>
              <a:t> São os aplicativos e jogos desenvolvidos em Java.</a:t>
            </a:r>
          </a:p>
          <a:p>
            <a:r>
              <a:rPr lang="pt-BR" b="1" dirty="0"/>
              <a:t>Frameworks:</a:t>
            </a:r>
            <a:r>
              <a:rPr lang="pt-BR" dirty="0"/>
              <a:t> São serviços e bibliotecas (geralmente também escritos em Java).</a:t>
            </a:r>
          </a:p>
          <a:p>
            <a:endParaRPr lang="pt-BR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pt-BR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Eles detém a maior parte do mercado de desenvolvimento de aplicativos móveis.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609" y="4791040"/>
            <a:ext cx="1295581" cy="2029108"/>
          </a:xfrm>
          <a:prstGeom prst="rect">
            <a:avLst/>
          </a:prstGeom>
        </p:spPr>
      </p:pic>
      <p:sp>
        <p:nvSpPr>
          <p:cNvPr id="10" name="Espaço Reservado para Número de Slide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921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76400" y="2286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err="1">
                <a:solidFill>
                  <a:schemeClr val="bg2"/>
                </a:solidFill>
              </a:rPr>
              <a:t>Android</a:t>
            </a:r>
            <a:r>
              <a:rPr lang="pt-BR" sz="3600" dirty="0">
                <a:solidFill>
                  <a:schemeClr val="bg2"/>
                </a:solidFill>
              </a:rPr>
              <a:t> Studio (IDE)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38"/>
          <a:stretch/>
        </p:blipFill>
        <p:spPr>
          <a:xfrm>
            <a:off x="0" y="1066800"/>
            <a:ext cx="9144000" cy="5791200"/>
          </a:xfrm>
          <a:prstGeom prst="rect">
            <a:avLst/>
          </a:prstGeom>
        </p:spPr>
      </p:pic>
      <p:sp>
        <p:nvSpPr>
          <p:cNvPr id="13" name="Espaço Reservado para Número de Slid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353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76400" y="228600"/>
            <a:ext cx="556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 err="1">
                <a:solidFill>
                  <a:schemeClr val="bg2"/>
                </a:solidFill>
              </a:rPr>
              <a:t>Android</a:t>
            </a:r>
            <a:r>
              <a:rPr lang="pt-BR" sz="3600" dirty="0">
                <a:solidFill>
                  <a:schemeClr val="bg2"/>
                </a:solidFill>
              </a:rPr>
              <a:t> Studio (IDE)</a:t>
            </a: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6800"/>
            <a:ext cx="9144000" cy="5715000"/>
          </a:xfrm>
          <a:prstGeom prst="rect">
            <a:avLst/>
          </a:prstGeom>
        </p:spPr>
      </p:pic>
      <p:sp>
        <p:nvSpPr>
          <p:cNvPr id="13" name="Espaço Reservado para Número de Slide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B3369-7666-44EB-AEA9-5FA9440DB40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589360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Другая 0">
      <a:dk1>
        <a:srgbClr val="262626"/>
      </a:dk1>
      <a:lt1>
        <a:srgbClr val="FFFFFF"/>
      </a:lt1>
      <a:dk2>
        <a:srgbClr val="4E4E4E"/>
      </a:dk2>
      <a:lt2>
        <a:srgbClr val="FFFFFF"/>
      </a:lt2>
      <a:accent1>
        <a:srgbClr val="28336A"/>
      </a:accent1>
      <a:accent2>
        <a:srgbClr val="29A1F3"/>
      </a:accent2>
      <a:accent3>
        <a:srgbClr val="EB0F92"/>
      </a:accent3>
      <a:accent4>
        <a:srgbClr val="F19E23"/>
      </a:accent4>
      <a:accent5>
        <a:srgbClr val="28336A"/>
      </a:accent5>
      <a:accent6>
        <a:srgbClr val="29A1F3"/>
      </a:accent6>
      <a:hlink>
        <a:srgbClr val="EB0F92"/>
      </a:hlink>
      <a:folHlink>
        <a:srgbClr val="B8B8B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Другая 0">
    <a:dk1>
      <a:srgbClr val="262626"/>
    </a:dk1>
    <a:lt1>
      <a:srgbClr val="FFFFFF"/>
    </a:lt1>
    <a:dk2>
      <a:srgbClr val="4E4E4E"/>
    </a:dk2>
    <a:lt2>
      <a:srgbClr val="FFFFFF"/>
    </a:lt2>
    <a:accent1>
      <a:srgbClr val="28336A"/>
    </a:accent1>
    <a:accent2>
      <a:srgbClr val="29A1F3"/>
    </a:accent2>
    <a:accent3>
      <a:srgbClr val="EB0F92"/>
    </a:accent3>
    <a:accent4>
      <a:srgbClr val="F19E23"/>
    </a:accent4>
    <a:accent5>
      <a:srgbClr val="28336A"/>
    </a:accent5>
    <a:accent6>
      <a:srgbClr val="29A1F3"/>
    </a:accent6>
    <a:hlink>
      <a:srgbClr val="EB0F92"/>
    </a:hlink>
    <a:folHlink>
      <a:srgbClr val="B8B8B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3228</TotalTime>
  <Words>537</Words>
  <Application>Microsoft Office PowerPoint</Application>
  <PresentationFormat>Apresentação na tela (4:3)</PresentationFormat>
  <Paragraphs>125</Paragraphs>
  <Slides>27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4" baseType="lpstr">
      <vt:lpstr>Arial</vt:lpstr>
      <vt:lpstr>Arial (Corpo)</vt:lpstr>
      <vt:lpstr>Calibri</vt:lpstr>
      <vt:lpstr>굴림</vt:lpstr>
      <vt:lpstr>Times New Roman</vt:lpstr>
      <vt:lpstr>Tw Cen MT Condensed</vt:lpstr>
      <vt:lpstr>2_Office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Vagas Programador Swift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Admin</dc:creator>
  <cp:lastModifiedBy>Moises Silva</cp:lastModifiedBy>
  <cp:revision>281</cp:revision>
  <dcterms:created xsi:type="dcterms:W3CDTF">2012-04-26T17:06:14Z</dcterms:created>
  <dcterms:modified xsi:type="dcterms:W3CDTF">2017-04-15T19:00:13Z</dcterms:modified>
</cp:coreProperties>
</file>

<file path=docProps/thumbnail.jpeg>
</file>